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07_0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7" r:id="rId10"/>
    <p:sldId id="262" r:id="rId11"/>
    <p:sldId id="269" r:id="rId12"/>
    <p:sldId id="268" r:id="rId13"/>
    <p:sldId id="263" r:id="rId14"/>
    <p:sldId id="264" r:id="rId15"/>
    <p:sldId id="265" r:id="rId16"/>
    <p:sldId id="266" r:id="rId17"/>
  </p:sldIdLst>
  <p:sldSz cx="9144000" cy="5143500" type="screen16x9"/>
  <p:notesSz cx="6797675" cy="9928225"/>
  <p:embeddedFontLs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Medium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B462DE2-D5A3-4CDD-EBFB-944871D754D4}" name="Alexey Bobkov" initials="AB" userId="ae247658a4236d9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46DF7B-7A70-4925-A6E4-9D116640902E}">
  <a:tblStyle styleId="{6546DF7B-7A70-4925-A6E4-9D11664090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523" autoAdjust="0"/>
  </p:normalViewPr>
  <p:slideViewPr>
    <p:cSldViewPr snapToGrid="0">
      <p:cViewPr varScale="1">
        <p:scale>
          <a:sx n="113" d="100"/>
          <a:sy n="113" d="100"/>
        </p:scale>
        <p:origin x="120" y="318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microsoft.com/office/2018/10/relationships/authors" Target="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modernComment_10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791369F-1096-4146-9515-2631A97842B2}" authorId="{BB462DE2-D5A3-4CDD-EBFB-944871D754D4}" created="2025-09-21T08:58:30.82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3"/>
      <ac:picMk id="2" creationId="{B384B7EF-D508-7722-D0FC-2F55A5D7932A}"/>
    </ac:deMkLst>
    <p188:txBody>
      <a:bodyPr/>
      <a:lstStyle/>
      <a:p>
        <a:r>
          <a:rPr lang="ru-RU"/>
          <a:t>OSPF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69F0CEB3-D9EE-7D74-99BF-8C30EE3E3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00035C02-3275-4941-2427-8ABF5F05CB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BF699029-6A3B-8156-8B37-18465B9614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915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0292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5E14335A-9416-E56B-EE89-2F27773C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E0E03925-0F43-DAE3-AFE2-EB76905B63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50EF1986-2B3D-6AC8-BBF2-FF63841DAA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365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microsoft.com/office/2018/10/relationships/comments" Target="../comments/modernComment_107_0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329400" y="782419"/>
            <a:ext cx="85479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Построение защищенной </a:t>
            </a:r>
            <a:b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DMVPN-сети с резервированием каналов на основе технологий сотовой связи (LTE/5G)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699" y="4138025"/>
            <a:ext cx="4019325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796385" y="4127432"/>
            <a:ext cx="3685951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Network Engineer. Professional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00"/>
    </mc:Choice>
    <mc:Fallback>
      <p:transition spd="slow" advTm="122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A52CBB5C-4CF2-6E37-2187-B74F5E937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8AF30AAD-5B16-10F5-541E-9CBE3D5623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357" y="121386"/>
            <a:ext cx="3833564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c OSPF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5DD912-8BD6-2AA4-63B1-2D96DAB76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57" y="810094"/>
            <a:ext cx="2997863" cy="4212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54CB6-1DDC-592F-EF06-BC69C829E28D}"/>
              </a:ext>
            </a:extLst>
          </p:cNvPr>
          <p:cNvSpPr txBox="1"/>
          <p:nvPr/>
        </p:nvSpPr>
        <p:spPr>
          <a:xfrm>
            <a:off x="3764280" y="810094"/>
            <a:ext cx="516797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Ключевые моменты: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туннельные интерфейсы должны быть в одной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area.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Тип сети на туннельных интерфейсах должен быть 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broadcast </a:t>
            </a:r>
            <a:b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(config-if)#ip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ospf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network broadcast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 помощью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priority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хабы назначаются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DR/BDR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 </a:t>
            </a:r>
            <a:r>
              <a:rPr lang="ru-RU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споки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исключаются из выборов (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priority 0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b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(config-if)#ip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ospf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priority 10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 помощью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bandwidth</a:t>
            </a:r>
            <a:r>
              <a:rPr lang="ru-RU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или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cost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настраиваем приоритет основных туннельных каналов над резервными.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(config-if)#bandwidth 10000</a:t>
            </a:r>
            <a:endParaRPr lang="ru-RU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Включаем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bfd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на </a:t>
            </a:r>
            <a:r>
              <a:rPr lang="ru-RU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тунельных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интерфейсах 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(config-if)#bfd interval 100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min_rx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100 multiplier 3</a:t>
            </a:r>
            <a:endParaRPr lang="ru-RU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Включаем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bfd 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OSPF </a:t>
            </a: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процессе</a:t>
            </a:r>
            <a:b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(config-router)#bfd all-interfaces</a:t>
            </a: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143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Проверка работы </a:t>
            </a:r>
            <a:r>
              <a:rPr lang="en-US" sz="3400" dirty="0"/>
              <a:t>OSPF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Запись экрана 1">
            <a:hlinkClick r:id="" action="ppaction://media"/>
            <a:extLst>
              <a:ext uri="{FF2B5EF4-FFF2-40B4-BE49-F238E27FC236}">
                <a16:creationId xmlns:a16="http://schemas.microsoft.com/office/drawing/2014/main" id="{B384B7EF-D508-7722-D0FC-2F55A5D793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0551" y="938545"/>
            <a:ext cx="3588850" cy="2031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  <p:extLst>
    <p:ext uri="{6950BFC3-D8DA-4A85-94F7-54DA5524770B}">
      <p188:commentRel xmlns:p188="http://schemas.microsoft.com/office/powerpoint/2018/8/main" r:id="rId5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хорошо видно</a:t>
            </a:r>
            <a:endParaRPr sz="4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solidFill>
                  <a:schemeClr val="dk1"/>
                </a:solidFill>
              </a:rPr>
              <a:t>&amp; слышно?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Защита проекта</a:t>
            </a:r>
            <a:endParaRPr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Тема: </a:t>
            </a:r>
            <a:r>
              <a:rPr lang="ru-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Построение защищенной DMVPN-сети с резервированием каналов на основе технологий сотовой связи (LTE/5G)</a:t>
            </a:r>
            <a:br>
              <a:rPr lang="ru-RU" sz="2800" dirty="0">
                <a:latin typeface="+mn-lt"/>
              </a:rPr>
            </a:br>
            <a:endParaRPr sz="28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Алексей Бобков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Кратко о вас и вашей деятельности</a:t>
            </a:r>
            <a:endParaRPr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DDFFF4-6525-60B3-5320-393364606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20" y="2336401"/>
            <a:ext cx="2250122" cy="2250122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40764" y="140685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45671602"/>
              </p:ext>
            </p:extLst>
          </p:nvPr>
        </p:nvGraphicFramePr>
        <p:xfrm>
          <a:off x="768304" y="1987421"/>
          <a:ext cx="7264425" cy="2823441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Изучить принципы работы технологии DMVPN (фазы работы, компоненты, протокол NHRP).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/>
                        <a:t>Разработать топологию и архитектуру сети.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Смоделировать работу сети в эмуляторе (EVE-NG) с использованием различных протоколов динамической маршрутизации.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Протестировать сценарии основной работы, перехода на резервный канал и восстановления.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0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и заключение.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496681" y="873368"/>
            <a:ext cx="6903958" cy="104113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Разработать и смоделировать проект отказоустойчивой защищенной сети для распределенных офисов на основе технологии DMVPN с использованием сотовой связи в качестве резервного канала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1A6FB27-FBAF-D308-7FDE-B60F50F41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381147"/>
              </p:ext>
            </p:extLst>
          </p:nvPr>
        </p:nvGraphicFramePr>
        <p:xfrm>
          <a:off x="427598" y="1311910"/>
          <a:ext cx="8215852" cy="3251200"/>
        </p:xfrm>
        <a:graphic>
          <a:graphicData uri="http://schemas.openxmlformats.org/drawingml/2006/table">
            <a:tbl>
              <a:tblPr firstRow="1" bandRow="1">
                <a:tableStyleId>{6546DF7B-7A70-4925-A6E4-9D116640902E}</a:tableStyleId>
              </a:tblPr>
              <a:tblGrid>
                <a:gridCol w="1986092">
                  <a:extLst>
                    <a:ext uri="{9D8B030D-6E8A-4147-A177-3AD203B41FA5}">
                      <a16:colId xmlns:a16="http://schemas.microsoft.com/office/drawing/2014/main" val="861065292"/>
                    </a:ext>
                  </a:extLst>
                </a:gridCol>
                <a:gridCol w="2571585">
                  <a:extLst>
                    <a:ext uri="{9D8B030D-6E8A-4147-A177-3AD203B41FA5}">
                      <a16:colId xmlns:a16="http://schemas.microsoft.com/office/drawing/2014/main" val="1402841970"/>
                    </a:ext>
                  </a:extLst>
                </a:gridCol>
                <a:gridCol w="3658175">
                  <a:extLst>
                    <a:ext uri="{9D8B030D-6E8A-4147-A177-3AD203B41FA5}">
                      <a16:colId xmlns:a16="http://schemas.microsoft.com/office/drawing/2014/main" val="2220627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Группа технологий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Конкретные технологии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Задача в проекте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78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Overlay-</a:t>
                      </a:r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сеть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DMVPN, NHRP, </a:t>
                      </a:r>
                      <a:r>
                        <a:rPr lang="en-US" b="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mGRE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Создание динамической сетки туннелей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503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Безопасность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IPsec, IKEv2, ESP, AES/SHA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Шифрование и защита трафика в туннелях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63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Доступ в Интернет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LTE, 5G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Резервный канал связи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838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Маршрутизация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BGP, OSPF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Обновление путей при смене каналов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76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Отказоустойчивость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IP SLA, Object Tracking, VRRP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Мониторинг и автоматическое переключение на резервный канал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11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/>
                        <a:t>Ускоренная конвергенция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BFD (Bidirectional Forwarding Detection)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/>
                        <a:t>Сверхбыстрое обнаружение сбоя на канале для мгновенного уведомления протоколов маршрутизации</a:t>
                      </a:r>
                      <a:endParaRPr lang="ru-RU" b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3732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D24C1-0558-EC8B-D331-385B875F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15" y="245205"/>
            <a:ext cx="8520600" cy="1095900"/>
          </a:xfrm>
        </p:spPr>
        <p:txBody>
          <a:bodyPr/>
          <a:lstStyle/>
          <a:p>
            <a:r>
              <a:rPr lang="ru-RU" sz="3000" dirty="0"/>
              <a:t>Легенда</a:t>
            </a:r>
            <a:r>
              <a:rPr lang="ru-RU" dirty="0"/>
              <a:t> </a:t>
            </a:r>
          </a:p>
        </p:txBody>
      </p:sp>
      <p:graphicFrame>
        <p:nvGraphicFramePr>
          <p:cNvPr id="6" name="Google Shape;186;p39">
            <a:extLst>
              <a:ext uri="{FF2B5EF4-FFF2-40B4-BE49-F238E27FC236}">
                <a16:creationId xmlns:a16="http://schemas.microsoft.com/office/drawing/2014/main" id="{62735BBE-E34F-CBA7-FF0F-8F9EC0D702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303030"/>
              </p:ext>
            </p:extLst>
          </p:nvPr>
        </p:nvGraphicFramePr>
        <p:xfrm>
          <a:off x="617001" y="869090"/>
          <a:ext cx="7264425" cy="5196727"/>
        </p:xfrm>
        <a:graphic>
          <a:graphicData uri="http://schemas.openxmlformats.org/drawingml/2006/table">
            <a:tbl>
              <a:tblPr>
                <a:noFill/>
                <a:tableStyleId>{6546DF7B-7A70-4925-A6E4-9D116640902E}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Компания имеет ярко выраженную распределенную структуру.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Центральный офис имеет два канала Интернет:</a:t>
                      </a:r>
                    </a:p>
                    <a:p>
                      <a:r>
                        <a:rPr lang="ru-RU" b="1" dirty="0"/>
                        <a:t>- Основной канал:</a:t>
                      </a:r>
                      <a:r>
                        <a:rPr lang="ru-RU" dirty="0"/>
                        <a:t> Выделенная линия (</a:t>
                      </a:r>
                      <a:r>
                        <a:rPr lang="ru-RU" dirty="0" err="1"/>
                        <a:t>Dedicated</a:t>
                      </a:r>
                      <a:r>
                        <a:rPr lang="ru-RU" dirty="0"/>
                        <a:t> Internet Access), 200 Мбит/с, статический белый IP-адрес. </a:t>
                      </a:r>
                      <a:r>
                        <a:rPr lang="ru-RU" b="1" dirty="0"/>
                        <a:t>Высокая надежность, SLA от провайдера.</a:t>
                      </a:r>
                      <a:endParaRPr lang="ru-RU" dirty="0"/>
                    </a:p>
                    <a:p>
                      <a:r>
                        <a:rPr lang="ru-RU" b="1" dirty="0"/>
                        <a:t>- Резервный канал:</a:t>
                      </a:r>
                      <a:r>
                        <a:rPr lang="ru-RU" dirty="0"/>
                        <a:t> Широкополосный доступ по оптоволокну (</a:t>
                      </a:r>
                      <a:r>
                        <a:rPr lang="ru-RU" dirty="0" err="1"/>
                        <a:t>PPPoE</a:t>
                      </a:r>
                      <a:r>
                        <a:rPr lang="ru-RU" dirty="0"/>
                        <a:t> / DHCP) от другого провайдера, 100 Мбит/с, статический белый IP-адрес. </a:t>
                      </a:r>
                      <a:r>
                        <a:rPr lang="ru-RU" b="1" dirty="0"/>
                        <a:t>Меньшая надежность, нет SLA.</a:t>
                      </a:r>
                      <a:endParaRPr lang="ru-RU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Удаленные офисы можно условно поделить на 3 типа: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–</a:t>
                      </a: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меет хорошо развитую ИТ инфраструктуру, имеет два канала Интернет, основной и резервный, оба с белыми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адресами.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 –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имеет только один канал Интернет с белым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адресом.</a:t>
                      </a:r>
                      <a:b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ru-RU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</a:t>
                      </a:r>
                      <a:r>
                        <a:rPr lang="en-US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 –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имеет только один канал Интернет без белого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адреса или не имеет подключения к Интернет наземным каналам.</a:t>
                      </a:r>
                      <a:b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 lang="ru-RU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0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964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15064" y="156362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Общая схема сети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075D8-BE21-3B4F-A0AF-24089033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61" y="1016820"/>
            <a:ext cx="4007141" cy="3898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CF1AE7-14FA-0030-7F38-C20BBB1631B4}"/>
              </a:ext>
            </a:extLst>
          </p:cNvPr>
          <p:cNvSpPr txBox="1"/>
          <p:nvPr/>
        </p:nvSpPr>
        <p:spPr>
          <a:xfrm>
            <a:off x="4390739" y="1016820"/>
            <a:ext cx="457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Ключевые элементы:</a:t>
            </a:r>
            <a:endParaRPr lang="ru-RU" dirty="0"/>
          </a:p>
          <a:p>
            <a:r>
              <a:rPr lang="ru-RU" b="1" dirty="0"/>
              <a:t>Главный офис:</a:t>
            </a:r>
            <a:endParaRPr lang="ru-RU" dirty="0"/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Содержит два концентратора (хаба) - </a:t>
            </a:r>
            <a:r>
              <a:rPr lang="en-US" b="1" dirty="0"/>
              <a:t>R1 (HUB 1)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R2 (HUB 2)</a:t>
            </a:r>
            <a:r>
              <a:rPr lang="en-US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Использует сеть </a:t>
            </a:r>
            <a:r>
              <a:rPr lang="ru-RU" b="1" dirty="0"/>
              <a:t>192.168.100.0/24</a:t>
            </a:r>
            <a:r>
              <a:rPr lang="ru-RU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Подключен к двум интернет-провайдерам </a:t>
            </a:r>
            <a:r>
              <a:rPr lang="en-US" b="1" dirty="0"/>
              <a:t>ISP1</a:t>
            </a:r>
            <a:r>
              <a:rPr lang="ru-RU" b="1" dirty="0"/>
              <a:t> и </a:t>
            </a:r>
            <a:r>
              <a:rPr lang="en-US" b="1" dirty="0"/>
              <a:t>ISP</a:t>
            </a:r>
            <a:r>
              <a:rPr lang="ru-RU" b="1" dirty="0"/>
              <a:t>2</a:t>
            </a:r>
            <a:endParaRPr lang="en-US" dirty="0"/>
          </a:p>
          <a:p>
            <a:endParaRPr lang="ru-RU" b="1" dirty="0"/>
          </a:p>
          <a:p>
            <a:r>
              <a:rPr lang="ru-RU" b="1" dirty="0"/>
              <a:t>Удаленные филиалы (</a:t>
            </a:r>
            <a:r>
              <a:rPr lang="en-US" b="1" dirty="0"/>
              <a:t>Spokes):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ru-RU" b="1" dirty="0"/>
              <a:t>Офис </a:t>
            </a:r>
            <a:r>
              <a:rPr lang="en-US" b="1" dirty="0"/>
              <a:t>A (SPOKE A)</a:t>
            </a:r>
            <a:r>
              <a:rPr lang="en-US" dirty="0"/>
              <a:t>: </a:t>
            </a:r>
            <a:r>
              <a:rPr lang="ru-RU" dirty="0"/>
              <a:t>Маршрутизатор </a:t>
            </a:r>
            <a:r>
              <a:rPr lang="en-US" b="1" dirty="0"/>
              <a:t>R3</a:t>
            </a:r>
            <a:r>
              <a:rPr lang="en-US" dirty="0"/>
              <a:t>, </a:t>
            </a:r>
            <a:r>
              <a:rPr lang="ru-RU" dirty="0"/>
              <a:t>сеть </a:t>
            </a:r>
            <a:r>
              <a:rPr lang="ru-RU" b="1" dirty="0"/>
              <a:t>192.168.101.0/24, </a:t>
            </a:r>
            <a:r>
              <a:rPr lang="ru-RU" dirty="0"/>
              <a:t>два интернет-провайдера.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/>
              <a:t>Офис </a:t>
            </a:r>
            <a:r>
              <a:rPr lang="en-US" b="1" dirty="0"/>
              <a:t>B (SPOKE B)</a:t>
            </a:r>
            <a:r>
              <a:rPr lang="en-US" dirty="0"/>
              <a:t>: </a:t>
            </a:r>
            <a:r>
              <a:rPr lang="ru-RU" dirty="0"/>
              <a:t>Маршрутизатор </a:t>
            </a:r>
            <a:r>
              <a:rPr lang="en-US" b="1" dirty="0"/>
              <a:t>R4</a:t>
            </a:r>
            <a:r>
              <a:rPr lang="en-US" dirty="0"/>
              <a:t>, </a:t>
            </a:r>
            <a:r>
              <a:rPr lang="ru-RU" dirty="0"/>
              <a:t>сеть </a:t>
            </a:r>
            <a:r>
              <a:rPr lang="ru-RU" b="1" dirty="0"/>
              <a:t>192.168.102.0/24, </a:t>
            </a:r>
            <a:r>
              <a:rPr lang="ru-RU" dirty="0"/>
              <a:t>один интернет-провайдер и канал </a:t>
            </a:r>
            <a:r>
              <a:rPr lang="en-US" dirty="0"/>
              <a:t>LTE</a:t>
            </a:r>
            <a:endParaRPr lang="ru-RU" dirty="0"/>
          </a:p>
          <a:p>
            <a:pPr marL="742950" lvl="1" indent="-285750">
              <a:buFont typeface="+mj-lt"/>
              <a:buAutoNum type="arabicPeriod"/>
            </a:pPr>
            <a:r>
              <a:rPr lang="ru-RU" b="1" dirty="0"/>
              <a:t>Офис </a:t>
            </a:r>
            <a:r>
              <a:rPr lang="en-US" b="1" dirty="0"/>
              <a:t>C (SPOKE C)</a:t>
            </a:r>
            <a:r>
              <a:rPr lang="en-US" dirty="0"/>
              <a:t>: </a:t>
            </a:r>
            <a:r>
              <a:rPr lang="ru-RU" dirty="0"/>
              <a:t>Маршрутизатор </a:t>
            </a:r>
            <a:r>
              <a:rPr lang="en-US" b="1" dirty="0"/>
              <a:t>R5</a:t>
            </a:r>
            <a:r>
              <a:rPr lang="en-US" dirty="0"/>
              <a:t>, </a:t>
            </a:r>
            <a:r>
              <a:rPr lang="ru-RU" dirty="0"/>
              <a:t>сеть </a:t>
            </a:r>
            <a:r>
              <a:rPr lang="ru-RU" b="1" dirty="0"/>
              <a:t>192.168.103.0/24</a:t>
            </a:r>
            <a:r>
              <a:rPr lang="en-US" b="1" dirty="0"/>
              <a:t>, </a:t>
            </a:r>
            <a:r>
              <a:rPr lang="ru-RU" dirty="0"/>
              <a:t>не имеет прямого подключения к интернет-провайдеру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BE693762-3BB2-93D2-6A31-7D55A9BC6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3B85B2E9-677B-AC68-418D-C6553BB446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22" y="20231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Туннельная </a:t>
            </a:r>
            <a:r>
              <a:rPr lang="ru" sz="3000" dirty="0"/>
              <a:t>схема сети</a:t>
            </a:r>
            <a:endParaRPr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232183-D9D9-8C77-D537-CA6704360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43" y="870294"/>
            <a:ext cx="4555210" cy="4070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78A95E-E3E5-32B0-C4C4-40CDA394B7D8}"/>
              </a:ext>
            </a:extLst>
          </p:cNvPr>
          <p:cNvSpPr txBox="1"/>
          <p:nvPr/>
        </p:nvSpPr>
        <p:spPr>
          <a:xfrm>
            <a:off x="4884419" y="1016820"/>
            <a:ext cx="4078319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Ключевые элементы:</a:t>
            </a:r>
          </a:p>
          <a:p>
            <a:r>
              <a:rPr lang="en-US" b="1" dirty="0"/>
              <a:t>DMVPN Cloud 0</a:t>
            </a:r>
            <a:r>
              <a:rPr lang="ru-RU" b="1" dirty="0"/>
              <a:t>:</a:t>
            </a:r>
            <a:endParaRPr lang="ru-RU" dirty="0"/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Содержит два концентратора (хаба) - </a:t>
            </a:r>
            <a:r>
              <a:rPr lang="en-US" b="1" dirty="0"/>
              <a:t>R1 (HUB 1)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R2 (HUB 2)</a:t>
            </a:r>
            <a:r>
              <a:rPr lang="en-US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Использует сеть </a:t>
            </a:r>
            <a:r>
              <a:rPr lang="ru-RU" b="1" dirty="0"/>
              <a:t>192.168.100.0/24</a:t>
            </a:r>
            <a:r>
              <a:rPr lang="ru-RU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Подключен к двум интернет-провайдерам </a:t>
            </a:r>
            <a:r>
              <a:rPr lang="en-US" b="1" dirty="0"/>
              <a:t>ISP1</a:t>
            </a:r>
            <a:r>
              <a:rPr lang="ru-RU" b="1" dirty="0"/>
              <a:t> и </a:t>
            </a:r>
            <a:r>
              <a:rPr lang="en-US" b="1" dirty="0"/>
              <a:t>ISP</a:t>
            </a:r>
            <a:r>
              <a:rPr lang="ru-RU" b="1" dirty="0"/>
              <a:t>2</a:t>
            </a:r>
            <a:endParaRPr lang="en-US" dirty="0"/>
          </a:p>
          <a:p>
            <a:endParaRPr lang="ru-RU" b="1" dirty="0"/>
          </a:p>
          <a:p>
            <a:r>
              <a:rPr lang="en-US" b="1" dirty="0"/>
              <a:t>DMVPN Cloud 1: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ru-RU" b="1" dirty="0"/>
              <a:t>Офис </a:t>
            </a:r>
            <a:r>
              <a:rPr lang="en-US" b="1" dirty="0"/>
              <a:t>A (SPOKE A)</a:t>
            </a:r>
            <a:r>
              <a:rPr lang="en-US" dirty="0"/>
              <a:t>: </a:t>
            </a:r>
            <a:r>
              <a:rPr lang="ru-RU" dirty="0"/>
              <a:t>Маршрутизатор </a:t>
            </a:r>
            <a:r>
              <a:rPr lang="en-US" b="1" dirty="0"/>
              <a:t>R3</a:t>
            </a:r>
            <a:r>
              <a:rPr lang="en-US" dirty="0"/>
              <a:t>, </a:t>
            </a:r>
            <a:r>
              <a:rPr lang="ru-RU" dirty="0"/>
              <a:t>сеть </a:t>
            </a:r>
            <a:r>
              <a:rPr lang="ru-RU" b="1" dirty="0"/>
              <a:t>192.168.101.0/24, </a:t>
            </a:r>
            <a:r>
              <a:rPr lang="ru-RU" dirty="0"/>
              <a:t>два интернет-провайдера.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/>
              <a:t>Офис </a:t>
            </a:r>
            <a:r>
              <a:rPr lang="en-US" b="1" dirty="0"/>
              <a:t>B (SPOKE B)</a:t>
            </a:r>
            <a:r>
              <a:rPr lang="en-US" dirty="0"/>
              <a:t>: </a:t>
            </a:r>
            <a:r>
              <a:rPr lang="ru-RU" dirty="0"/>
              <a:t>Маршрутизатор </a:t>
            </a:r>
            <a:r>
              <a:rPr lang="en-US" b="1" dirty="0"/>
              <a:t>R4</a:t>
            </a:r>
            <a:r>
              <a:rPr lang="en-US" dirty="0"/>
              <a:t>, </a:t>
            </a:r>
            <a:r>
              <a:rPr lang="ru-RU" dirty="0"/>
              <a:t>сеть </a:t>
            </a:r>
            <a:r>
              <a:rPr lang="ru-RU" b="1" dirty="0"/>
              <a:t>192.168.102.0/24, </a:t>
            </a:r>
            <a:r>
              <a:rPr lang="ru-RU" dirty="0"/>
              <a:t>один интернет-провайдер и канал </a:t>
            </a:r>
            <a:r>
              <a:rPr lang="en-US" dirty="0"/>
              <a:t>LTE</a:t>
            </a:r>
            <a:endParaRPr lang="ru-RU" dirty="0"/>
          </a:p>
          <a:p>
            <a:pPr marL="742950" lvl="1" indent="-285750">
              <a:buFont typeface="+mj-lt"/>
              <a:buAutoNum type="arabicPeriod"/>
            </a:pPr>
            <a:r>
              <a:rPr lang="ru-RU" b="1" dirty="0"/>
              <a:t>Офис </a:t>
            </a:r>
            <a:r>
              <a:rPr lang="en-US" b="1" dirty="0"/>
              <a:t>C (SPOKE C)</a:t>
            </a:r>
            <a:r>
              <a:rPr lang="en-US" dirty="0"/>
              <a:t>: </a:t>
            </a:r>
            <a:r>
              <a:rPr lang="ru-RU" dirty="0"/>
              <a:t>Маршрутизатор </a:t>
            </a:r>
            <a:r>
              <a:rPr lang="en-US" b="1" dirty="0"/>
              <a:t>R5</a:t>
            </a:r>
            <a:r>
              <a:rPr lang="en-US" dirty="0"/>
              <a:t>, </a:t>
            </a:r>
            <a:r>
              <a:rPr lang="ru-RU" dirty="0"/>
              <a:t>сеть </a:t>
            </a:r>
            <a:r>
              <a:rPr lang="ru-RU" b="1" dirty="0"/>
              <a:t>192.168.103.0/24</a:t>
            </a:r>
            <a:r>
              <a:rPr lang="en-US" b="1" dirty="0"/>
              <a:t>, </a:t>
            </a:r>
            <a:r>
              <a:rPr lang="ru-RU" dirty="0"/>
              <a:t>не имеет прямого подключения к интернет-провайдеру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479970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723</Words>
  <Application>Microsoft Office PowerPoint</Application>
  <PresentationFormat>Экран (16:9)</PresentationFormat>
  <Paragraphs>98</Paragraphs>
  <Slides>14</Slides>
  <Notes>14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Roboto</vt:lpstr>
      <vt:lpstr>Courier New</vt:lpstr>
      <vt:lpstr>Roboto Medium</vt:lpstr>
      <vt:lpstr>Arial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Построение защищенной DMVPN-сети с резервированием каналов на основе технологий сотовой связи (LTE/5G)    </vt:lpstr>
      <vt:lpstr>План защиты</vt:lpstr>
      <vt:lpstr>Презентация PowerPoint</vt:lpstr>
      <vt:lpstr>Какие технологии использовались </vt:lpstr>
      <vt:lpstr>Легенда </vt:lpstr>
      <vt:lpstr>Общая схема сети</vt:lpstr>
      <vt:lpstr>Туннельная схема сети</vt:lpstr>
      <vt:lpstr>Схема c OSPF</vt:lpstr>
      <vt:lpstr>Проверка работы OSPF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Alexey Bobkov</cp:lastModifiedBy>
  <cp:revision>8</cp:revision>
  <cp:lastPrinted>2025-09-07T12:05:11Z</cp:lastPrinted>
  <dcterms:modified xsi:type="dcterms:W3CDTF">2025-09-21T09:49:56Z</dcterms:modified>
</cp:coreProperties>
</file>